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4" r:id="rId6"/>
    <p:sldId id="266" r:id="rId7"/>
    <p:sldId id="267" r:id="rId8"/>
    <p:sldId id="261" r:id="rId9"/>
    <p:sldId id="265" r:id="rId10"/>
    <p:sldId id="268" r:id="rId11"/>
  </p:sldIdLst>
  <p:sldSz cx="18288000" cy="10287000"/>
  <p:notesSz cx="6858000" cy="9144000"/>
  <p:embeddedFontLst>
    <p:embeddedFont>
      <p:font typeface="DM Sans" panose="020F05020202040302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kDUQPo5vICMmzYK64oBZtUsje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4045454" y="-602754"/>
            <a:ext cx="10287000" cy="10889754"/>
            <a:chOff x="0" y="-803672"/>
            <a:chExt cx="13716000" cy="14519672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-803672"/>
              <a:ext cx="13716000" cy="14519672"/>
              <a:chOff x="0" y="-47625"/>
              <a:chExt cx="812800" cy="860425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" name="Google Shape;87;p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1"/>
            <p:cNvGrpSpPr/>
            <p:nvPr/>
          </p:nvGrpSpPr>
          <p:grpSpPr>
            <a:xfrm>
              <a:off x="890649" y="191350"/>
              <a:ext cx="11934701" cy="12634000"/>
              <a:chOff x="0" y="-47625"/>
              <a:chExt cx="812800" cy="860425"/>
            </a:xfrm>
          </p:grpSpPr>
          <p:sp>
            <p:nvSpPr>
              <p:cNvPr id="89" name="Google Shape;89;p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0" name="Google Shape;90;p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"/>
            <p:cNvGrpSpPr/>
            <p:nvPr/>
          </p:nvGrpSpPr>
          <p:grpSpPr>
            <a:xfrm>
              <a:off x="1781299" y="1186373"/>
              <a:ext cx="10153403" cy="10748329"/>
              <a:chOff x="0" y="-47625"/>
              <a:chExt cx="812800" cy="860425"/>
            </a:xfrm>
          </p:grpSpPr>
          <p:sp>
            <p:nvSpPr>
              <p:cNvPr id="92" name="Google Shape;92;p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" name="Google Shape;93;p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"/>
            <p:cNvGrpSpPr/>
            <p:nvPr/>
          </p:nvGrpSpPr>
          <p:grpSpPr>
            <a:xfrm>
              <a:off x="2671948" y="2100697"/>
              <a:ext cx="8372104" cy="8919679"/>
              <a:chOff x="0" y="-47625"/>
              <a:chExt cx="670204" cy="714038"/>
            </a:xfrm>
          </p:grpSpPr>
          <p:sp>
            <p:nvSpPr>
              <p:cNvPr id="95" name="Google Shape;95;p1"/>
              <p:cNvSpPr/>
              <p:nvPr/>
            </p:nvSpPr>
            <p:spPr>
              <a:xfrm>
                <a:off x="0" y="0"/>
                <a:ext cx="670204" cy="666413"/>
              </a:xfrm>
              <a:custGeom>
                <a:avLst/>
                <a:gdLst/>
                <a:ahLst/>
                <a:cxnLst/>
                <a:rect l="l" t="t" r="r" b="b"/>
                <a:pathLst>
                  <a:path w="670204" h="666413" extrusionOk="0">
                    <a:moveTo>
                      <a:pt x="0" y="0"/>
                    </a:moveTo>
                    <a:lnTo>
                      <a:pt x="670204" y="0"/>
                    </a:lnTo>
                    <a:lnTo>
                      <a:pt x="670204" y="666413"/>
                    </a:lnTo>
                    <a:lnTo>
                      <a:pt x="0" y="666413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" name="Google Shape;96;p1"/>
              <p:cNvSpPr txBox="1"/>
              <p:nvPr/>
            </p:nvSpPr>
            <p:spPr>
              <a:xfrm>
                <a:off x="0" y="-47625"/>
                <a:ext cx="670204" cy="71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"/>
            <p:cNvGrpSpPr/>
            <p:nvPr/>
          </p:nvGrpSpPr>
          <p:grpSpPr>
            <a:xfrm>
              <a:off x="3562597" y="2991348"/>
              <a:ext cx="6590805" cy="7138380"/>
              <a:chOff x="0" y="-47625"/>
              <a:chExt cx="527607" cy="571442"/>
            </a:xfrm>
          </p:grpSpPr>
          <p:sp>
            <p:nvSpPr>
              <p:cNvPr id="98" name="Google Shape;98;p1"/>
              <p:cNvSpPr/>
              <p:nvPr/>
            </p:nvSpPr>
            <p:spPr>
              <a:xfrm>
                <a:off x="0" y="0"/>
                <a:ext cx="527607" cy="523817"/>
              </a:xfrm>
              <a:custGeom>
                <a:avLst/>
                <a:gdLst/>
                <a:ahLst/>
                <a:cxnLst/>
                <a:rect l="l" t="t" r="r" b="b"/>
                <a:pathLst>
                  <a:path w="527607" h="523817" extrusionOk="0">
                    <a:moveTo>
                      <a:pt x="0" y="0"/>
                    </a:moveTo>
                    <a:lnTo>
                      <a:pt x="527607" y="0"/>
                    </a:lnTo>
                    <a:lnTo>
                      <a:pt x="527607" y="523817"/>
                    </a:lnTo>
                    <a:lnTo>
                      <a:pt x="0" y="52381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" name="Google Shape;99;p1"/>
              <p:cNvSpPr txBox="1"/>
              <p:nvPr/>
            </p:nvSpPr>
            <p:spPr>
              <a:xfrm>
                <a:off x="0" y="-47625"/>
                <a:ext cx="527607" cy="571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" name="Google Shape;100;p1"/>
          <p:cNvSpPr txBox="1"/>
          <p:nvPr/>
        </p:nvSpPr>
        <p:spPr>
          <a:xfrm>
            <a:off x="1123406" y="8453717"/>
            <a:ext cx="11619117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Dr.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Olga </a:t>
            </a:r>
            <a:r>
              <a:rPr lang="en-US" sz="27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Panou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"/>
          <p:cNvCxnSpPr/>
          <p:nvPr/>
        </p:nvCxnSpPr>
        <p:spPr>
          <a:xfrm>
            <a:off x="7015448" y="9035415"/>
            <a:ext cx="5986748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>
            <a:off x="3707974" y="1322103"/>
            <a:ext cx="6180546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"/>
          <p:cNvSpPr txBox="1"/>
          <p:nvPr/>
        </p:nvSpPr>
        <p:spPr>
          <a:xfrm>
            <a:off x="10290555" y="1070643"/>
            <a:ext cx="2711641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May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0" y="0"/>
            <a:ext cx="3216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PhD Journey</a:t>
            </a:r>
            <a:b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Counseling and Vocational Guidance for Students with Special Educational Needs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41605F5-5F1B-4F05-93BD-2DC9FC0067AF}"/>
              </a:ext>
            </a:extLst>
          </p:cNvPr>
          <p:cNvSpPr/>
          <p:nvPr/>
        </p:nvSpPr>
        <p:spPr>
          <a:xfrm>
            <a:off x="3409406" y="5312678"/>
            <a:ext cx="10445139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</a:rPr>
              <a:t>    The Transformative Journey of PhD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</a:rPr>
              <a:t>       Counseling and Vocational Guidance for Students with Special Educational Needs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Counseling and Vocational Guidance for Students with Special Educational Needs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Inspirational Women That Shaped How We Travel Today | Allianz Assistance">
            <a:extLst>
              <a:ext uri="{FF2B5EF4-FFF2-40B4-BE49-F238E27FC236}">
                <a16:creationId xmlns:a16="http://schemas.microsoft.com/office/drawing/2014/main" id="{D111394D-5CD5-4867-9A84-B89A36C4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652341"/>
            <a:ext cx="13646727" cy="37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3"/>
          <p:cNvGrpSpPr/>
          <p:nvPr/>
        </p:nvGrpSpPr>
        <p:grpSpPr>
          <a:xfrm>
            <a:off x="797239" y="-4055865"/>
            <a:ext cx="16693522" cy="17795977"/>
            <a:chOff x="0" y="-47625"/>
            <a:chExt cx="1318994" cy="1406102"/>
          </a:xfrm>
        </p:grpSpPr>
        <p:sp>
          <p:nvSpPr>
            <p:cNvPr id="412" name="Google Shape;412;p13"/>
            <p:cNvSpPr/>
            <p:nvPr/>
          </p:nvSpPr>
          <p:spPr>
            <a:xfrm>
              <a:off x="0" y="0"/>
              <a:ext cx="1318994" cy="1358477"/>
            </a:xfrm>
            <a:custGeom>
              <a:avLst/>
              <a:gdLst/>
              <a:ahLst/>
              <a:cxnLst/>
              <a:rect l="l" t="t" r="r" b="b"/>
              <a:pathLst>
                <a:path w="1318994" h="1358477" extrusionOk="0">
                  <a:moveTo>
                    <a:pt x="0" y="0"/>
                  </a:moveTo>
                  <a:lnTo>
                    <a:pt x="1318994" y="0"/>
                  </a:lnTo>
                  <a:lnTo>
                    <a:pt x="1318994" y="1358477"/>
                  </a:lnTo>
                  <a:lnTo>
                    <a:pt x="0" y="1358477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20000"/>
                  </a:srgbClr>
                </a:gs>
                <a:gs pos="100000">
                  <a:srgbClr val="E0058B">
                    <a:alpha val="2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0" y="-47625"/>
              <a:ext cx="1318994" cy="1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5" tIns="56575" rIns="56575" bIns="56575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3"/>
          <p:cNvGrpSpPr/>
          <p:nvPr/>
        </p:nvGrpSpPr>
        <p:grpSpPr>
          <a:xfrm>
            <a:off x="1881234" y="-2861142"/>
            <a:ext cx="14525533" cy="15484811"/>
            <a:chOff x="0" y="-47625"/>
            <a:chExt cx="1318994" cy="1406102"/>
          </a:xfrm>
        </p:grpSpPr>
        <p:sp>
          <p:nvSpPr>
            <p:cNvPr id="415" name="Google Shape;415;p13"/>
            <p:cNvSpPr/>
            <p:nvPr/>
          </p:nvSpPr>
          <p:spPr>
            <a:xfrm>
              <a:off x="0" y="0"/>
              <a:ext cx="1318994" cy="1358477"/>
            </a:xfrm>
            <a:custGeom>
              <a:avLst/>
              <a:gdLst/>
              <a:ahLst/>
              <a:cxnLst/>
              <a:rect l="l" t="t" r="r" b="b"/>
              <a:pathLst>
                <a:path w="1318994" h="1358477" extrusionOk="0">
                  <a:moveTo>
                    <a:pt x="0" y="0"/>
                  </a:moveTo>
                  <a:lnTo>
                    <a:pt x="1318994" y="0"/>
                  </a:lnTo>
                  <a:lnTo>
                    <a:pt x="1318994" y="1358477"/>
                  </a:lnTo>
                  <a:lnTo>
                    <a:pt x="0" y="1358477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40000"/>
                  </a:srgbClr>
                </a:gs>
                <a:gs pos="100000">
                  <a:srgbClr val="E0058B">
                    <a:alpha val="4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0" y="-47625"/>
              <a:ext cx="1318994" cy="1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5" tIns="56575" rIns="56575" bIns="56575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2965229" y="-1666419"/>
            <a:ext cx="12357543" cy="13173645"/>
            <a:chOff x="0" y="-47625"/>
            <a:chExt cx="1318994" cy="1406102"/>
          </a:xfrm>
        </p:grpSpPr>
        <p:sp>
          <p:nvSpPr>
            <p:cNvPr id="418" name="Google Shape;418;p13"/>
            <p:cNvSpPr/>
            <p:nvPr/>
          </p:nvSpPr>
          <p:spPr>
            <a:xfrm>
              <a:off x="0" y="0"/>
              <a:ext cx="1318994" cy="1358477"/>
            </a:xfrm>
            <a:custGeom>
              <a:avLst/>
              <a:gdLst/>
              <a:ahLst/>
              <a:cxnLst/>
              <a:rect l="l" t="t" r="r" b="b"/>
              <a:pathLst>
                <a:path w="1318994" h="1358477" extrusionOk="0">
                  <a:moveTo>
                    <a:pt x="0" y="0"/>
                  </a:moveTo>
                  <a:lnTo>
                    <a:pt x="1318994" y="0"/>
                  </a:lnTo>
                  <a:lnTo>
                    <a:pt x="1318994" y="1358477"/>
                  </a:lnTo>
                  <a:lnTo>
                    <a:pt x="0" y="1358477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60000"/>
                  </a:srgbClr>
                </a:gs>
                <a:gs pos="100000">
                  <a:srgbClr val="E0058B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0" y="-47625"/>
              <a:ext cx="1318994" cy="1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5" tIns="56575" rIns="56575" bIns="56575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3"/>
          <p:cNvGrpSpPr/>
          <p:nvPr/>
        </p:nvGrpSpPr>
        <p:grpSpPr>
          <a:xfrm>
            <a:off x="4049224" y="-520300"/>
            <a:ext cx="10189553" cy="10881405"/>
            <a:chOff x="0" y="-47625"/>
            <a:chExt cx="1087592" cy="1161437"/>
          </a:xfrm>
        </p:grpSpPr>
        <p:sp>
          <p:nvSpPr>
            <p:cNvPr id="421" name="Google Shape;421;p13"/>
            <p:cNvSpPr/>
            <p:nvPr/>
          </p:nvSpPr>
          <p:spPr>
            <a:xfrm>
              <a:off x="0" y="0"/>
              <a:ext cx="1087592" cy="1113812"/>
            </a:xfrm>
            <a:custGeom>
              <a:avLst/>
              <a:gdLst/>
              <a:ahLst/>
              <a:cxnLst/>
              <a:rect l="l" t="t" r="r" b="b"/>
              <a:pathLst>
                <a:path w="1087592" h="1113812" extrusionOk="0">
                  <a:moveTo>
                    <a:pt x="0" y="0"/>
                  </a:moveTo>
                  <a:lnTo>
                    <a:pt x="1087592" y="0"/>
                  </a:lnTo>
                  <a:lnTo>
                    <a:pt x="1087592" y="1113812"/>
                  </a:lnTo>
                  <a:lnTo>
                    <a:pt x="0" y="1113812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80000"/>
                  </a:srgbClr>
                </a:gs>
                <a:gs pos="100000">
                  <a:srgbClr val="E0058B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0" y="-47625"/>
              <a:ext cx="1087592" cy="1161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5" tIns="56575" rIns="56575" bIns="56575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3"/>
          <p:cNvSpPr txBox="1"/>
          <p:nvPr/>
        </p:nvSpPr>
        <p:spPr>
          <a:xfrm>
            <a:off x="3896823" y="3394363"/>
            <a:ext cx="999603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DM Sans"/>
                <a:ea typeface="Arial"/>
                <a:cs typeface="Arial"/>
                <a:sym typeface="DM Sans"/>
              </a:rPr>
              <a:t>Thank you for the attention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296537" y="1871633"/>
            <a:ext cx="81467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028700" y="3292619"/>
            <a:ext cx="803283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indent="-323850" algn="just">
              <a:lnSpc>
                <a:spcPct val="140000"/>
              </a:lnSpc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Commitment to social equity and inclusion</a:t>
            </a:r>
            <a:endParaRPr lang="el-GR" sz="2800" dirty="0">
              <a:solidFill>
                <a:schemeClr val="bg1"/>
              </a:solidFill>
            </a:endParaRPr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028700" y="4044431"/>
            <a:ext cx="803283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lvl="1" algn="just">
              <a:lnSpc>
                <a:spcPct val="140000"/>
              </a:lnSpc>
              <a:buClr>
                <a:srgbClr val="FFFFFF"/>
              </a:buClr>
              <a:buSzPts val="3000"/>
            </a:pPr>
            <a:r>
              <a:rPr lang="en-US" dirty="0"/>
              <a:t>Witnessed persistent inequalities in education.</a:t>
            </a:r>
            <a:endParaRPr lang="el-GR" dirty="0"/>
          </a:p>
          <a:p>
            <a:pPr marL="647700" lvl="1" indent="-323850" algn="just">
              <a:lnSpc>
                <a:spcPct val="140000"/>
              </a:lnSpc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Witnessed persistent inequalities in education</a:t>
            </a:r>
            <a:r>
              <a:rPr lang="en-US" dirty="0"/>
              <a:t>.</a:t>
            </a:r>
            <a:r>
              <a:rPr lang="el-GR" dirty="0"/>
              <a:t>.</a:t>
            </a:r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111170" y="4949293"/>
            <a:ext cx="795036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lvl="1" algn="just">
              <a:lnSpc>
                <a:spcPct val="140000"/>
              </a:lnSpc>
              <a:buClr>
                <a:srgbClr val="FFFFFF"/>
              </a:buClr>
              <a:buSzPts val="3000"/>
            </a:pPr>
            <a:r>
              <a:rPr lang="en-US" dirty="0"/>
              <a:t>Inspired by Salamanca Statement and "Education for All."</a:t>
            </a:r>
            <a:endParaRPr lang="el-GR" dirty="0"/>
          </a:p>
          <a:p>
            <a:pPr marL="647700" lvl="1" indent="-323850" algn="just">
              <a:lnSpc>
                <a:spcPct val="140000"/>
              </a:lnSpc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Inspired by Salamanca Statement and "Education for All."</a:t>
            </a:r>
            <a:endParaRPr lang="el-GR" sz="2800" dirty="0">
              <a:solidFill>
                <a:schemeClr val="bg1"/>
              </a:solidFill>
            </a:endParaRPr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028700" y="5548056"/>
            <a:ext cx="803283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lang="en-US" sz="3000" b="0" i="0" u="none" strike="noStrike" cap="none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111170" y="6356607"/>
            <a:ext cx="803283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lvl="1" algn="just">
              <a:lnSpc>
                <a:spcPct val="140000"/>
              </a:lnSpc>
              <a:buClr>
                <a:srgbClr val="FFFFFF"/>
              </a:buClr>
              <a:buSzPts val="3000"/>
            </a:pPr>
            <a:r>
              <a:rPr lang="en-US" dirty="0"/>
              <a:t>Vision to make counseling a tool for empowerment.</a:t>
            </a:r>
            <a:endParaRPr lang="el-GR" dirty="0"/>
          </a:p>
          <a:p>
            <a:pPr marL="647700" lvl="1" indent="-323850" algn="just">
              <a:lnSpc>
                <a:spcPct val="140000"/>
              </a:lnSpc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Vision to make counseling a tool for empowerment</a:t>
            </a:r>
            <a:endParaRPr lang="el-GR" sz="2800" dirty="0">
              <a:solidFill>
                <a:schemeClr val="bg1"/>
              </a:solidFill>
            </a:endParaRPr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"/>
          <p:cNvCxnSpPr/>
          <p:nvPr/>
        </p:nvCxnSpPr>
        <p:spPr>
          <a:xfrm>
            <a:off x="1028700" y="9035415"/>
            <a:ext cx="7722912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8" name="Google Shape;118;p2"/>
          <p:cNvGrpSpPr/>
          <p:nvPr/>
        </p:nvGrpSpPr>
        <p:grpSpPr>
          <a:xfrm>
            <a:off x="10280098" y="1326749"/>
            <a:ext cx="6979202" cy="7306352"/>
            <a:chOff x="0" y="-38100"/>
            <a:chExt cx="812800" cy="850900"/>
          </a:xfrm>
        </p:grpSpPr>
        <p:sp>
          <p:nvSpPr>
            <p:cNvPr id="119" name="Google Shape;119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20000"/>
                  </a:srgbClr>
                </a:gs>
                <a:gs pos="100000">
                  <a:srgbClr val="E0058B">
                    <a:alpha val="2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75" tIns="38375" rIns="38375" bIns="38375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733293" y="1822431"/>
            <a:ext cx="6072812" cy="6357475"/>
            <a:chOff x="0" y="-38100"/>
            <a:chExt cx="812800" cy="850900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40000"/>
                  </a:srgbClr>
                </a:gs>
                <a:gs pos="100000">
                  <a:srgbClr val="E0058B">
                    <a:alpha val="4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75" tIns="38375" rIns="38375" bIns="38375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11186488" y="2318113"/>
            <a:ext cx="5166422" cy="5408598"/>
            <a:chOff x="0" y="-38100"/>
            <a:chExt cx="812800" cy="850900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60000"/>
                  </a:srgbClr>
                </a:gs>
                <a:gs pos="100000">
                  <a:srgbClr val="E0058B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75" tIns="38375" rIns="38375" bIns="38375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11639683" y="2783355"/>
            <a:ext cx="4260032" cy="4478115"/>
            <a:chOff x="0" y="-38100"/>
            <a:chExt cx="670204" cy="704513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04" cy="666413"/>
            </a:xfrm>
            <a:custGeom>
              <a:avLst/>
              <a:gdLst/>
              <a:ahLst/>
              <a:cxnLst/>
              <a:rect l="l" t="t" r="r" b="b"/>
              <a:pathLst>
                <a:path w="670204" h="666413" extrusionOk="0">
                  <a:moveTo>
                    <a:pt x="0" y="0"/>
                  </a:moveTo>
                  <a:lnTo>
                    <a:pt x="670204" y="0"/>
                  </a:lnTo>
                  <a:lnTo>
                    <a:pt x="670204" y="666413"/>
                  </a:lnTo>
                  <a:lnTo>
                    <a:pt x="0" y="666413"/>
                  </a:lnTo>
                  <a:close/>
                </a:path>
              </a:pathLst>
            </a:custGeom>
            <a:gradFill>
              <a:gsLst>
                <a:gs pos="0">
                  <a:srgbClr val="FB861A">
                    <a:alpha val="80000"/>
                  </a:srgbClr>
                </a:gs>
                <a:gs pos="100000">
                  <a:srgbClr val="E0058B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04" cy="70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75" tIns="38375" rIns="38375" bIns="38375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12092878" y="3236550"/>
            <a:ext cx="3353643" cy="3571725"/>
            <a:chOff x="0" y="-38100"/>
            <a:chExt cx="527607" cy="561917"/>
          </a:xfrm>
        </p:grpSpPr>
        <p:sp>
          <p:nvSpPr>
            <p:cNvPr id="131" name="Google Shape;131;p2"/>
            <p:cNvSpPr/>
            <p:nvPr/>
          </p:nvSpPr>
          <p:spPr>
            <a:xfrm>
              <a:off x="0" y="0"/>
              <a:ext cx="527607" cy="523817"/>
            </a:xfrm>
            <a:custGeom>
              <a:avLst/>
              <a:gdLst/>
              <a:ahLst/>
              <a:cxnLst/>
              <a:rect l="l" t="t" r="r" b="b"/>
              <a:pathLst>
                <a:path w="527607" h="523817" extrusionOk="0">
                  <a:moveTo>
                    <a:pt x="0" y="0"/>
                  </a:moveTo>
                  <a:lnTo>
                    <a:pt x="527607" y="0"/>
                  </a:lnTo>
                  <a:lnTo>
                    <a:pt x="527607" y="523817"/>
                  </a:lnTo>
                  <a:lnTo>
                    <a:pt x="0" y="523817"/>
                  </a:lnTo>
                  <a:close/>
                </a:path>
              </a:pathLst>
            </a:custGeom>
            <a:gradFill>
              <a:gsLst>
                <a:gs pos="0">
                  <a:srgbClr val="FB861A"/>
                </a:gs>
                <a:gs pos="100000">
                  <a:srgbClr val="E0058B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0" y="-38100"/>
              <a:ext cx="527607" cy="561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75" tIns="38375" rIns="38375" bIns="38375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3"/>
          <p:cNvCxnSpPr/>
          <p:nvPr/>
        </p:nvCxnSpPr>
        <p:spPr>
          <a:xfrm>
            <a:off x="1028700" y="9035415"/>
            <a:ext cx="1623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3"/>
          <p:cNvSpPr/>
          <p:nvPr/>
        </p:nvSpPr>
        <p:spPr>
          <a:xfrm>
            <a:off x="10419480" y="1510469"/>
            <a:ext cx="6839820" cy="6839820"/>
          </a:xfrm>
          <a:custGeom>
            <a:avLst/>
            <a:gdLst/>
            <a:ahLst/>
            <a:cxnLst/>
            <a:rect l="l" t="t" r="r" b="b"/>
            <a:pathLst>
              <a:path w="6839820" h="6839820" extrusionOk="0">
                <a:moveTo>
                  <a:pt x="0" y="0"/>
                </a:moveTo>
                <a:lnTo>
                  <a:pt x="6839820" y="0"/>
                </a:lnTo>
                <a:lnTo>
                  <a:pt x="6839820" y="6839820"/>
                </a:lnTo>
                <a:lnTo>
                  <a:pt x="0" y="683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/>
          </a:p>
        </p:txBody>
      </p:sp>
      <p:grpSp>
        <p:nvGrpSpPr>
          <p:cNvPr id="139" name="Google Shape;139;p3"/>
          <p:cNvGrpSpPr/>
          <p:nvPr/>
        </p:nvGrpSpPr>
        <p:grpSpPr>
          <a:xfrm rot="5400000">
            <a:off x="8003117" y="-930073"/>
            <a:ext cx="3995466" cy="25040868"/>
            <a:chOff x="0" y="-594926"/>
            <a:chExt cx="5327289" cy="33387823"/>
          </a:xfrm>
        </p:grpSpPr>
        <p:grpSp>
          <p:nvGrpSpPr>
            <p:cNvPr id="140" name="Google Shape;140;p3"/>
            <p:cNvGrpSpPr/>
            <p:nvPr/>
          </p:nvGrpSpPr>
          <p:grpSpPr>
            <a:xfrm>
              <a:off x="0" y="303984"/>
              <a:ext cx="5327289" cy="31381257"/>
              <a:chOff x="0" y="-47625"/>
              <a:chExt cx="315691" cy="1859630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Google Shape;142;p3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3"/>
            <p:cNvGrpSpPr/>
            <p:nvPr/>
          </p:nvGrpSpPr>
          <p:grpSpPr>
            <a:xfrm>
              <a:off x="345928" y="2393915"/>
              <a:ext cx="4635433" cy="27305769"/>
              <a:chOff x="0" y="-47625"/>
              <a:chExt cx="315691" cy="185963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Google Shape;145;p3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691856" y="1689538"/>
              <a:ext cx="3943577" cy="28818895"/>
              <a:chOff x="0" y="-47625"/>
              <a:chExt cx="315691" cy="2307010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0" y="0"/>
                <a:ext cx="315691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225938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Google Shape;148;p3"/>
              <p:cNvSpPr txBox="1"/>
              <p:nvPr/>
            </p:nvSpPr>
            <p:spPr>
              <a:xfrm>
                <a:off x="0" y="-47625"/>
                <a:ext cx="315691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3"/>
            <p:cNvGrpSpPr/>
            <p:nvPr/>
          </p:nvGrpSpPr>
          <p:grpSpPr>
            <a:xfrm>
              <a:off x="1037783" y="1689538"/>
              <a:ext cx="3251722" cy="28818895"/>
              <a:chOff x="0" y="-47625"/>
              <a:chExt cx="260307" cy="2307010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0" y="0"/>
                <a:ext cx="260307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260307" h="2259385" extrusionOk="0">
                    <a:moveTo>
                      <a:pt x="0" y="0"/>
                    </a:moveTo>
                    <a:lnTo>
                      <a:pt x="260307" y="0"/>
                    </a:lnTo>
                    <a:lnTo>
                      <a:pt x="260307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Google Shape;151;p3"/>
              <p:cNvSpPr txBox="1"/>
              <p:nvPr/>
            </p:nvSpPr>
            <p:spPr>
              <a:xfrm>
                <a:off x="0" y="-47625"/>
                <a:ext cx="260307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1383711" y="-594926"/>
              <a:ext cx="2559866" cy="33387823"/>
              <a:chOff x="0" y="-47625"/>
              <a:chExt cx="204922" cy="2672761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0" y="0"/>
                <a:ext cx="204922" cy="2625136"/>
              </a:xfrm>
              <a:custGeom>
                <a:avLst/>
                <a:gdLst/>
                <a:ahLst/>
                <a:cxnLst/>
                <a:rect l="l" t="t" r="r" b="b"/>
                <a:pathLst>
                  <a:path w="204922" h="2625136" extrusionOk="0">
                    <a:moveTo>
                      <a:pt x="0" y="0"/>
                    </a:moveTo>
                    <a:lnTo>
                      <a:pt x="204922" y="0"/>
                    </a:lnTo>
                    <a:lnTo>
                      <a:pt x="204922" y="2625136"/>
                    </a:lnTo>
                    <a:lnTo>
                      <a:pt x="0" y="2625136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Google Shape;154;p3"/>
              <p:cNvSpPr txBox="1"/>
              <p:nvPr/>
            </p:nvSpPr>
            <p:spPr>
              <a:xfrm>
                <a:off x="0" y="-47625"/>
                <a:ext cx="204922" cy="2672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" name="Google Shape;157;p3"/>
          <p:cNvSpPr txBox="1"/>
          <p:nvPr/>
        </p:nvSpPr>
        <p:spPr>
          <a:xfrm>
            <a:off x="790810" y="3299163"/>
            <a:ext cx="9156754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dirty="0"/>
              <a:t>academic rigor.</a:t>
            </a:r>
            <a:endParaRPr lang="el-GR" dirty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Balancing emotional engagement with academic rigor</a:t>
            </a:r>
            <a:endParaRPr lang="el-GR" sz="2800" dirty="0">
              <a:solidFill>
                <a:schemeClr val="bg1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Maintaining scholarly objectivity through self-reflection</a:t>
            </a:r>
            <a:endParaRPr lang="el-GR" sz="28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Support from family, children, and supervisor was crucial</a:t>
            </a:r>
            <a:endParaRPr lang="el-GR" sz="2800" dirty="0">
              <a:solidFill>
                <a:schemeClr val="bg1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  <a:p>
            <a:pPr lvl="0" algn="just"/>
            <a:endParaRPr lang="el-G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D789F31-4A7B-4A74-806B-7D7D1F62F1F3}"/>
              </a:ext>
            </a:extLst>
          </p:cNvPr>
          <p:cNvSpPr/>
          <p:nvPr/>
        </p:nvSpPr>
        <p:spPr>
          <a:xfrm>
            <a:off x="1028700" y="1385461"/>
            <a:ext cx="9156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Challenges</a:t>
            </a:r>
            <a:endParaRPr lang="el-GR" sz="4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/>
          <p:nvPr/>
        </p:nvSpPr>
        <p:spPr>
          <a:xfrm>
            <a:off x="466565" y="1251584"/>
            <a:ext cx="7472090" cy="134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8000"/>
            </a:pPr>
            <a:r>
              <a:rPr lang="en-US" sz="4400" b="1" dirty="0">
                <a:solidFill>
                  <a:schemeClr val="bg1"/>
                </a:solidFill>
              </a:rPr>
              <a:t>Memorable Moments and Personal Growth</a:t>
            </a:r>
            <a:endParaRPr sz="4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539495" y="6330642"/>
            <a:ext cx="93803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61" name="Google Shape;261;p7"/>
          <p:cNvGrpSpPr/>
          <p:nvPr/>
        </p:nvGrpSpPr>
        <p:grpSpPr>
          <a:xfrm rot="5400000">
            <a:off x="8003117" y="-13794267"/>
            <a:ext cx="3995466" cy="25040868"/>
            <a:chOff x="0" y="-594926"/>
            <a:chExt cx="5327289" cy="33387823"/>
          </a:xfrm>
        </p:grpSpPr>
        <p:grpSp>
          <p:nvGrpSpPr>
            <p:cNvPr id="262" name="Google Shape;262;p7"/>
            <p:cNvGrpSpPr/>
            <p:nvPr/>
          </p:nvGrpSpPr>
          <p:grpSpPr>
            <a:xfrm>
              <a:off x="0" y="303984"/>
              <a:ext cx="5327289" cy="31381257"/>
              <a:chOff x="0" y="-47625"/>
              <a:chExt cx="315691" cy="1859630"/>
            </a:xfrm>
          </p:grpSpPr>
          <p:sp>
            <p:nvSpPr>
              <p:cNvPr id="263" name="Google Shape;263;p7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Google Shape;264;p7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7"/>
            <p:cNvGrpSpPr/>
            <p:nvPr/>
          </p:nvGrpSpPr>
          <p:grpSpPr>
            <a:xfrm>
              <a:off x="345928" y="2393915"/>
              <a:ext cx="4635433" cy="27305769"/>
              <a:chOff x="0" y="-47625"/>
              <a:chExt cx="315691" cy="1859630"/>
            </a:xfrm>
          </p:grpSpPr>
          <p:sp>
            <p:nvSpPr>
              <p:cNvPr id="266" name="Google Shape;266;p7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Google Shape;267;p7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7"/>
            <p:cNvGrpSpPr/>
            <p:nvPr/>
          </p:nvGrpSpPr>
          <p:grpSpPr>
            <a:xfrm>
              <a:off x="691856" y="1689538"/>
              <a:ext cx="3943577" cy="28818895"/>
              <a:chOff x="0" y="-47625"/>
              <a:chExt cx="315691" cy="2307010"/>
            </a:xfrm>
          </p:grpSpPr>
          <p:sp>
            <p:nvSpPr>
              <p:cNvPr id="269" name="Google Shape;269;p7"/>
              <p:cNvSpPr/>
              <p:nvPr/>
            </p:nvSpPr>
            <p:spPr>
              <a:xfrm>
                <a:off x="0" y="0"/>
                <a:ext cx="315691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225938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Google Shape;270;p7"/>
              <p:cNvSpPr txBox="1"/>
              <p:nvPr/>
            </p:nvSpPr>
            <p:spPr>
              <a:xfrm>
                <a:off x="0" y="-47625"/>
                <a:ext cx="315691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7"/>
            <p:cNvGrpSpPr/>
            <p:nvPr/>
          </p:nvGrpSpPr>
          <p:grpSpPr>
            <a:xfrm>
              <a:off x="1037783" y="1689538"/>
              <a:ext cx="3251722" cy="28818895"/>
              <a:chOff x="0" y="-47625"/>
              <a:chExt cx="260307" cy="2307010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0" y="0"/>
                <a:ext cx="260307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260307" h="2259385" extrusionOk="0">
                    <a:moveTo>
                      <a:pt x="0" y="0"/>
                    </a:moveTo>
                    <a:lnTo>
                      <a:pt x="260307" y="0"/>
                    </a:lnTo>
                    <a:lnTo>
                      <a:pt x="260307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Google Shape;273;p7"/>
              <p:cNvSpPr txBox="1"/>
              <p:nvPr/>
            </p:nvSpPr>
            <p:spPr>
              <a:xfrm>
                <a:off x="0" y="-47625"/>
                <a:ext cx="260307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7"/>
            <p:cNvGrpSpPr/>
            <p:nvPr/>
          </p:nvGrpSpPr>
          <p:grpSpPr>
            <a:xfrm>
              <a:off x="1383711" y="-594926"/>
              <a:ext cx="2559866" cy="33387823"/>
              <a:chOff x="0" y="-47625"/>
              <a:chExt cx="204922" cy="2672761"/>
            </a:xfrm>
          </p:grpSpPr>
          <p:sp>
            <p:nvSpPr>
              <p:cNvPr id="275" name="Google Shape;275;p7"/>
              <p:cNvSpPr/>
              <p:nvPr/>
            </p:nvSpPr>
            <p:spPr>
              <a:xfrm>
                <a:off x="0" y="0"/>
                <a:ext cx="204922" cy="2625136"/>
              </a:xfrm>
              <a:custGeom>
                <a:avLst/>
                <a:gdLst/>
                <a:ahLst/>
                <a:cxnLst/>
                <a:rect l="l" t="t" r="r" b="b"/>
                <a:pathLst>
                  <a:path w="204922" h="2625136" extrusionOk="0">
                    <a:moveTo>
                      <a:pt x="0" y="0"/>
                    </a:moveTo>
                    <a:lnTo>
                      <a:pt x="204922" y="0"/>
                    </a:lnTo>
                    <a:lnTo>
                      <a:pt x="204922" y="2625136"/>
                    </a:lnTo>
                    <a:lnTo>
                      <a:pt x="0" y="2625136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Google Shape;276;p7"/>
              <p:cNvSpPr txBox="1"/>
              <p:nvPr/>
            </p:nvSpPr>
            <p:spPr>
              <a:xfrm>
                <a:off x="0" y="-47625"/>
                <a:ext cx="204922" cy="2672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5" name="Image 0" descr="preencoded.png">
            <a:extLst>
              <a:ext uri="{FF2B5EF4-FFF2-40B4-BE49-F238E27FC236}">
                <a16:creationId xmlns:a16="http://schemas.microsoft.com/office/drawing/2014/main" id="{9CF8F9C4-6582-41B4-8702-25A592EA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36" y="888274"/>
            <a:ext cx="6259484" cy="9235440"/>
          </a:xfrm>
          <a:prstGeom prst="rect">
            <a:avLst/>
          </a:prstGeom>
        </p:spPr>
      </p:pic>
      <p:sp>
        <p:nvSpPr>
          <p:cNvPr id="3" name="Βέλος: Πεντάγωνο 2">
            <a:extLst>
              <a:ext uri="{FF2B5EF4-FFF2-40B4-BE49-F238E27FC236}">
                <a16:creationId xmlns:a16="http://schemas.microsoft.com/office/drawing/2014/main" id="{AC808359-BB75-4928-843D-50F30BAF8BAB}"/>
              </a:ext>
            </a:extLst>
          </p:cNvPr>
          <p:cNvSpPr/>
          <p:nvPr/>
        </p:nvSpPr>
        <p:spPr>
          <a:xfrm>
            <a:off x="539493" y="3358677"/>
            <a:ext cx="8604505" cy="88503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Heartfelt interactions during data collection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Βέλος: Πεντάγωνο 3">
            <a:extLst>
              <a:ext uri="{FF2B5EF4-FFF2-40B4-BE49-F238E27FC236}">
                <a16:creationId xmlns:a16="http://schemas.microsoft.com/office/drawing/2014/main" id="{608B0A2F-880F-4248-8EFB-5B5CAE74B23F}"/>
              </a:ext>
            </a:extLst>
          </p:cNvPr>
          <p:cNvSpPr/>
          <p:nvPr/>
        </p:nvSpPr>
        <p:spPr>
          <a:xfrm>
            <a:off x="539495" y="4776840"/>
            <a:ext cx="8729196" cy="948874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Trust from students and families strengthened my resolve</a:t>
            </a:r>
            <a:endParaRPr lang="el-GR" sz="2400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Βέλος: Πεντάγωνο 6">
            <a:extLst>
              <a:ext uri="{FF2B5EF4-FFF2-40B4-BE49-F238E27FC236}">
                <a16:creationId xmlns:a16="http://schemas.microsoft.com/office/drawing/2014/main" id="{24452374-1291-4519-BA11-2BF0437E15B7}"/>
              </a:ext>
            </a:extLst>
          </p:cNvPr>
          <p:cNvSpPr/>
          <p:nvPr/>
        </p:nvSpPr>
        <p:spPr>
          <a:xfrm>
            <a:off x="539493" y="6250006"/>
            <a:ext cx="8729197" cy="91322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Discovery: small educational changes impact career dreams</a:t>
            </a:r>
            <a:endParaRPr lang="el-GR" sz="2400" dirty="0">
              <a:solidFill>
                <a:schemeClr val="tx1"/>
              </a:solidFill>
            </a:endParaRPr>
          </a:p>
          <a:p>
            <a:pPr lvl="0"/>
            <a:endParaRPr lang="el-GR" sz="2400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Βέλος: Πεντάγωνο 9">
            <a:extLst>
              <a:ext uri="{FF2B5EF4-FFF2-40B4-BE49-F238E27FC236}">
                <a16:creationId xmlns:a16="http://schemas.microsoft.com/office/drawing/2014/main" id="{816E3B8D-A13F-4283-A05A-5C190E809DCD}"/>
              </a:ext>
            </a:extLst>
          </p:cNvPr>
          <p:cNvSpPr/>
          <p:nvPr/>
        </p:nvSpPr>
        <p:spPr>
          <a:xfrm>
            <a:off x="539494" y="7684471"/>
            <a:ext cx="8729197" cy="91322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Journey built resilience, empathy, and academic depth</a:t>
            </a:r>
            <a:endParaRPr lang="el-GR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"/>
          <p:cNvSpPr txBox="1"/>
          <p:nvPr/>
        </p:nvSpPr>
        <p:spPr>
          <a:xfrm>
            <a:off x="-1997095" y="1250487"/>
            <a:ext cx="16230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8000"/>
            </a:pPr>
            <a:r>
              <a:rPr lang="en-US" sz="4800" b="1" dirty="0">
                <a:solidFill>
                  <a:schemeClr val="bg1"/>
                </a:solidFill>
              </a:rPr>
              <a:t>Conclusions</a:t>
            </a:r>
            <a:r>
              <a:rPr lang="el-GR" sz="4800" b="1" dirty="0">
                <a:solidFill>
                  <a:schemeClr val="bg1"/>
                </a:solidFill>
              </a:rPr>
              <a:t> and </a:t>
            </a:r>
            <a:r>
              <a:rPr lang="en-US" sz="4800" b="1" dirty="0">
                <a:solidFill>
                  <a:schemeClr val="bg1"/>
                </a:solidFill>
              </a:rPr>
              <a:t>Future</a:t>
            </a:r>
            <a:r>
              <a:rPr lang="el-GR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Directions</a:t>
            </a:r>
            <a:endParaRPr sz="48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grpSp>
        <p:nvGrpSpPr>
          <p:cNvPr id="315" name="Google Shape;315;p9"/>
          <p:cNvGrpSpPr/>
          <p:nvPr/>
        </p:nvGrpSpPr>
        <p:grpSpPr>
          <a:xfrm>
            <a:off x="498764" y="3155167"/>
            <a:ext cx="4251141" cy="5934630"/>
            <a:chOff x="0" y="-328244"/>
            <a:chExt cx="7002543" cy="7878353"/>
          </a:xfrm>
        </p:grpSpPr>
        <p:grpSp>
          <p:nvGrpSpPr>
            <p:cNvPr id="316" name="Google Shape;316;p9"/>
            <p:cNvGrpSpPr/>
            <p:nvPr/>
          </p:nvGrpSpPr>
          <p:grpSpPr>
            <a:xfrm>
              <a:off x="0" y="-328244"/>
              <a:ext cx="7002543" cy="7878353"/>
              <a:chOff x="0" y="-38100"/>
              <a:chExt cx="812800" cy="914457"/>
            </a:xfrm>
          </p:grpSpPr>
          <p:sp>
            <p:nvSpPr>
              <p:cNvPr id="317" name="Google Shape;317;p9"/>
              <p:cNvSpPr/>
              <p:nvPr/>
            </p:nvSpPr>
            <p:spPr>
              <a:xfrm>
                <a:off x="0" y="0"/>
                <a:ext cx="812800" cy="8763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76357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76357"/>
                    </a:lnTo>
                    <a:lnTo>
                      <a:pt x="0" y="87635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" name="Google Shape;318;p9"/>
              <p:cNvSpPr txBox="1"/>
              <p:nvPr/>
            </p:nvSpPr>
            <p:spPr>
              <a:xfrm>
                <a:off x="0" y="-38100"/>
                <a:ext cx="812800" cy="91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9"/>
            <p:cNvGrpSpPr/>
            <p:nvPr/>
          </p:nvGrpSpPr>
          <p:grpSpPr>
            <a:xfrm>
              <a:off x="614258" y="351651"/>
              <a:ext cx="5774027" cy="6518562"/>
              <a:chOff x="0" y="-38100"/>
              <a:chExt cx="670204" cy="756623"/>
            </a:xfrm>
          </p:grpSpPr>
          <p:sp>
            <p:nvSpPr>
              <p:cNvPr id="320" name="Google Shape;320;p9"/>
              <p:cNvSpPr/>
              <p:nvPr/>
            </p:nvSpPr>
            <p:spPr>
              <a:xfrm>
                <a:off x="0" y="0"/>
                <a:ext cx="670204" cy="718523"/>
              </a:xfrm>
              <a:custGeom>
                <a:avLst/>
                <a:gdLst/>
                <a:ahLst/>
                <a:cxnLst/>
                <a:rect l="l" t="t" r="r" b="b"/>
                <a:pathLst>
                  <a:path w="670204" h="718523" extrusionOk="0">
                    <a:moveTo>
                      <a:pt x="0" y="0"/>
                    </a:moveTo>
                    <a:lnTo>
                      <a:pt x="670204" y="0"/>
                    </a:lnTo>
                    <a:lnTo>
                      <a:pt x="670204" y="718523"/>
                    </a:lnTo>
                    <a:lnTo>
                      <a:pt x="0" y="718523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1" name="Google Shape;321;p9"/>
              <p:cNvSpPr txBox="1"/>
              <p:nvPr/>
            </p:nvSpPr>
            <p:spPr>
              <a:xfrm>
                <a:off x="0" y="-38100"/>
                <a:ext cx="670204" cy="756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9"/>
            <p:cNvGrpSpPr/>
            <p:nvPr/>
          </p:nvGrpSpPr>
          <p:grpSpPr>
            <a:xfrm>
              <a:off x="1228516" y="1013942"/>
              <a:ext cx="4545510" cy="5193982"/>
              <a:chOff x="0" y="-38100"/>
              <a:chExt cx="527607" cy="602877"/>
            </a:xfrm>
          </p:grpSpPr>
          <p:sp>
            <p:nvSpPr>
              <p:cNvPr id="323" name="Google Shape;323;p9"/>
              <p:cNvSpPr/>
              <p:nvPr/>
            </p:nvSpPr>
            <p:spPr>
              <a:xfrm>
                <a:off x="0" y="0"/>
                <a:ext cx="527607" cy="564777"/>
              </a:xfrm>
              <a:custGeom>
                <a:avLst/>
                <a:gdLst/>
                <a:ahLst/>
                <a:cxnLst/>
                <a:rect l="l" t="t" r="r" b="b"/>
                <a:pathLst>
                  <a:path w="527607" h="564777" extrusionOk="0">
                    <a:moveTo>
                      <a:pt x="0" y="0"/>
                    </a:moveTo>
                    <a:lnTo>
                      <a:pt x="527607" y="0"/>
                    </a:lnTo>
                    <a:lnTo>
                      <a:pt x="527607" y="564777"/>
                    </a:lnTo>
                    <a:lnTo>
                      <a:pt x="0" y="56477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" name="Google Shape;324;p9"/>
              <p:cNvSpPr txBox="1"/>
              <p:nvPr/>
            </p:nvSpPr>
            <p:spPr>
              <a:xfrm>
                <a:off x="0" y="-38100"/>
                <a:ext cx="527607" cy="602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5" name="Google Shape;325;p9"/>
          <p:cNvGrpSpPr/>
          <p:nvPr/>
        </p:nvGrpSpPr>
        <p:grpSpPr>
          <a:xfrm>
            <a:off x="4890067" y="3171160"/>
            <a:ext cx="4187939" cy="5934630"/>
            <a:chOff x="0" y="-328244"/>
            <a:chExt cx="7002543" cy="7878353"/>
          </a:xfrm>
        </p:grpSpPr>
        <p:grpSp>
          <p:nvGrpSpPr>
            <p:cNvPr id="326" name="Google Shape;326;p9"/>
            <p:cNvGrpSpPr/>
            <p:nvPr/>
          </p:nvGrpSpPr>
          <p:grpSpPr>
            <a:xfrm>
              <a:off x="0" y="-328244"/>
              <a:ext cx="7002543" cy="7878353"/>
              <a:chOff x="0" y="-38100"/>
              <a:chExt cx="812800" cy="914457"/>
            </a:xfrm>
          </p:grpSpPr>
          <p:sp>
            <p:nvSpPr>
              <p:cNvPr id="327" name="Google Shape;327;p9"/>
              <p:cNvSpPr/>
              <p:nvPr/>
            </p:nvSpPr>
            <p:spPr>
              <a:xfrm>
                <a:off x="0" y="0"/>
                <a:ext cx="812800" cy="8763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76357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76357"/>
                    </a:lnTo>
                    <a:lnTo>
                      <a:pt x="0" y="87635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8" name="Google Shape;328;p9"/>
              <p:cNvSpPr txBox="1"/>
              <p:nvPr/>
            </p:nvSpPr>
            <p:spPr>
              <a:xfrm>
                <a:off x="0" y="-38100"/>
                <a:ext cx="812800" cy="91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9"/>
            <p:cNvGrpSpPr/>
            <p:nvPr/>
          </p:nvGrpSpPr>
          <p:grpSpPr>
            <a:xfrm>
              <a:off x="614258" y="351651"/>
              <a:ext cx="5774027" cy="6518562"/>
              <a:chOff x="0" y="-38100"/>
              <a:chExt cx="670204" cy="756623"/>
            </a:xfrm>
          </p:grpSpPr>
          <p:sp>
            <p:nvSpPr>
              <p:cNvPr id="330" name="Google Shape;330;p9"/>
              <p:cNvSpPr/>
              <p:nvPr/>
            </p:nvSpPr>
            <p:spPr>
              <a:xfrm>
                <a:off x="0" y="0"/>
                <a:ext cx="670204" cy="718523"/>
              </a:xfrm>
              <a:custGeom>
                <a:avLst/>
                <a:gdLst/>
                <a:ahLst/>
                <a:cxnLst/>
                <a:rect l="l" t="t" r="r" b="b"/>
                <a:pathLst>
                  <a:path w="670204" h="718523" extrusionOk="0">
                    <a:moveTo>
                      <a:pt x="0" y="0"/>
                    </a:moveTo>
                    <a:lnTo>
                      <a:pt x="670204" y="0"/>
                    </a:lnTo>
                    <a:lnTo>
                      <a:pt x="670204" y="718523"/>
                    </a:lnTo>
                    <a:lnTo>
                      <a:pt x="0" y="718523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" name="Google Shape;331;p9"/>
              <p:cNvSpPr txBox="1"/>
              <p:nvPr/>
            </p:nvSpPr>
            <p:spPr>
              <a:xfrm>
                <a:off x="0" y="-38100"/>
                <a:ext cx="670204" cy="756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9"/>
            <p:cNvGrpSpPr/>
            <p:nvPr/>
          </p:nvGrpSpPr>
          <p:grpSpPr>
            <a:xfrm>
              <a:off x="1228516" y="1013942"/>
              <a:ext cx="4545510" cy="5193982"/>
              <a:chOff x="0" y="-38100"/>
              <a:chExt cx="527607" cy="602877"/>
            </a:xfrm>
          </p:grpSpPr>
          <p:sp>
            <p:nvSpPr>
              <p:cNvPr id="333" name="Google Shape;333;p9"/>
              <p:cNvSpPr/>
              <p:nvPr/>
            </p:nvSpPr>
            <p:spPr>
              <a:xfrm>
                <a:off x="0" y="0"/>
                <a:ext cx="527607" cy="564777"/>
              </a:xfrm>
              <a:custGeom>
                <a:avLst/>
                <a:gdLst/>
                <a:ahLst/>
                <a:cxnLst/>
                <a:rect l="l" t="t" r="r" b="b"/>
                <a:pathLst>
                  <a:path w="527607" h="564777" extrusionOk="0">
                    <a:moveTo>
                      <a:pt x="0" y="0"/>
                    </a:moveTo>
                    <a:lnTo>
                      <a:pt x="527607" y="0"/>
                    </a:lnTo>
                    <a:lnTo>
                      <a:pt x="527607" y="564777"/>
                    </a:lnTo>
                    <a:lnTo>
                      <a:pt x="0" y="56477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4" name="Google Shape;334;p9"/>
              <p:cNvSpPr txBox="1"/>
              <p:nvPr/>
            </p:nvSpPr>
            <p:spPr>
              <a:xfrm>
                <a:off x="0" y="-38100"/>
                <a:ext cx="527607" cy="602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5" name="Google Shape;335;p9"/>
          <p:cNvGrpSpPr/>
          <p:nvPr/>
        </p:nvGrpSpPr>
        <p:grpSpPr>
          <a:xfrm>
            <a:off x="9287357" y="3144710"/>
            <a:ext cx="4147918" cy="5961080"/>
            <a:chOff x="0" y="-328244"/>
            <a:chExt cx="7002543" cy="7878353"/>
          </a:xfrm>
        </p:grpSpPr>
        <p:grpSp>
          <p:nvGrpSpPr>
            <p:cNvPr id="336" name="Google Shape;336;p9"/>
            <p:cNvGrpSpPr/>
            <p:nvPr/>
          </p:nvGrpSpPr>
          <p:grpSpPr>
            <a:xfrm>
              <a:off x="0" y="-328244"/>
              <a:ext cx="7002543" cy="7878353"/>
              <a:chOff x="0" y="-38100"/>
              <a:chExt cx="812800" cy="914457"/>
            </a:xfrm>
          </p:grpSpPr>
          <p:sp>
            <p:nvSpPr>
              <p:cNvPr id="337" name="Google Shape;337;p9"/>
              <p:cNvSpPr/>
              <p:nvPr/>
            </p:nvSpPr>
            <p:spPr>
              <a:xfrm>
                <a:off x="0" y="0"/>
                <a:ext cx="812800" cy="8763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76357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76357"/>
                    </a:lnTo>
                    <a:lnTo>
                      <a:pt x="0" y="87635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8" name="Google Shape;338;p9"/>
              <p:cNvSpPr txBox="1"/>
              <p:nvPr/>
            </p:nvSpPr>
            <p:spPr>
              <a:xfrm>
                <a:off x="0" y="-38100"/>
                <a:ext cx="812800" cy="91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9"/>
            <p:cNvGrpSpPr/>
            <p:nvPr/>
          </p:nvGrpSpPr>
          <p:grpSpPr>
            <a:xfrm>
              <a:off x="614258" y="351651"/>
              <a:ext cx="5774027" cy="6518562"/>
              <a:chOff x="0" y="-38100"/>
              <a:chExt cx="670204" cy="756623"/>
            </a:xfrm>
          </p:grpSpPr>
          <p:sp>
            <p:nvSpPr>
              <p:cNvPr id="340" name="Google Shape;340;p9"/>
              <p:cNvSpPr/>
              <p:nvPr/>
            </p:nvSpPr>
            <p:spPr>
              <a:xfrm>
                <a:off x="0" y="0"/>
                <a:ext cx="670204" cy="718523"/>
              </a:xfrm>
              <a:custGeom>
                <a:avLst/>
                <a:gdLst/>
                <a:ahLst/>
                <a:cxnLst/>
                <a:rect l="l" t="t" r="r" b="b"/>
                <a:pathLst>
                  <a:path w="670204" h="718523" extrusionOk="0">
                    <a:moveTo>
                      <a:pt x="0" y="0"/>
                    </a:moveTo>
                    <a:lnTo>
                      <a:pt x="670204" y="0"/>
                    </a:lnTo>
                    <a:lnTo>
                      <a:pt x="670204" y="718523"/>
                    </a:lnTo>
                    <a:lnTo>
                      <a:pt x="0" y="718523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" name="Google Shape;341;p9"/>
              <p:cNvSpPr txBox="1"/>
              <p:nvPr/>
            </p:nvSpPr>
            <p:spPr>
              <a:xfrm>
                <a:off x="0" y="-38100"/>
                <a:ext cx="670204" cy="756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9"/>
            <p:cNvGrpSpPr/>
            <p:nvPr/>
          </p:nvGrpSpPr>
          <p:grpSpPr>
            <a:xfrm>
              <a:off x="1228516" y="1013942"/>
              <a:ext cx="4545510" cy="5193982"/>
              <a:chOff x="0" y="-38100"/>
              <a:chExt cx="527607" cy="602877"/>
            </a:xfrm>
          </p:grpSpPr>
          <p:sp>
            <p:nvSpPr>
              <p:cNvPr id="343" name="Google Shape;343;p9"/>
              <p:cNvSpPr/>
              <p:nvPr/>
            </p:nvSpPr>
            <p:spPr>
              <a:xfrm>
                <a:off x="0" y="0"/>
                <a:ext cx="527607" cy="564777"/>
              </a:xfrm>
              <a:custGeom>
                <a:avLst/>
                <a:gdLst/>
                <a:ahLst/>
                <a:cxnLst/>
                <a:rect l="l" t="t" r="r" b="b"/>
                <a:pathLst>
                  <a:path w="527607" h="564777" extrusionOk="0">
                    <a:moveTo>
                      <a:pt x="0" y="0"/>
                    </a:moveTo>
                    <a:lnTo>
                      <a:pt x="527607" y="0"/>
                    </a:lnTo>
                    <a:lnTo>
                      <a:pt x="527607" y="564777"/>
                    </a:lnTo>
                    <a:lnTo>
                      <a:pt x="0" y="56477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" name="Google Shape;344;p9"/>
              <p:cNvSpPr txBox="1"/>
              <p:nvPr/>
            </p:nvSpPr>
            <p:spPr>
              <a:xfrm>
                <a:off x="0" y="-38100"/>
                <a:ext cx="527607" cy="602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Google Shape;335;p9">
            <a:extLst>
              <a:ext uri="{FF2B5EF4-FFF2-40B4-BE49-F238E27FC236}">
                <a16:creationId xmlns:a16="http://schemas.microsoft.com/office/drawing/2014/main" id="{D3C4D3DF-6F0D-450F-AD18-331FB3560466}"/>
              </a:ext>
            </a:extLst>
          </p:cNvPr>
          <p:cNvGrpSpPr/>
          <p:nvPr/>
        </p:nvGrpSpPr>
        <p:grpSpPr>
          <a:xfrm>
            <a:off x="13641431" y="3131127"/>
            <a:ext cx="4147918" cy="5932805"/>
            <a:chOff x="0" y="-328244"/>
            <a:chExt cx="7002543" cy="7878353"/>
          </a:xfrm>
        </p:grpSpPr>
        <p:grpSp>
          <p:nvGrpSpPr>
            <p:cNvPr id="41" name="Google Shape;336;p9">
              <a:extLst>
                <a:ext uri="{FF2B5EF4-FFF2-40B4-BE49-F238E27FC236}">
                  <a16:creationId xmlns:a16="http://schemas.microsoft.com/office/drawing/2014/main" id="{22056BE1-4578-4328-9DF5-498B702247F0}"/>
                </a:ext>
              </a:extLst>
            </p:cNvPr>
            <p:cNvGrpSpPr/>
            <p:nvPr/>
          </p:nvGrpSpPr>
          <p:grpSpPr>
            <a:xfrm>
              <a:off x="0" y="-328244"/>
              <a:ext cx="7002543" cy="7878353"/>
              <a:chOff x="0" y="-38100"/>
              <a:chExt cx="812800" cy="914457"/>
            </a:xfrm>
          </p:grpSpPr>
          <p:sp>
            <p:nvSpPr>
              <p:cNvPr id="48" name="Google Shape;337;p9">
                <a:extLst>
                  <a:ext uri="{FF2B5EF4-FFF2-40B4-BE49-F238E27FC236}">
                    <a16:creationId xmlns:a16="http://schemas.microsoft.com/office/drawing/2014/main" id="{981732C9-D1AC-4199-8DE7-3A410CCF4B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763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76357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76357"/>
                    </a:lnTo>
                    <a:lnTo>
                      <a:pt x="0" y="87635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Google Shape;338;p9">
                <a:extLst>
                  <a:ext uri="{FF2B5EF4-FFF2-40B4-BE49-F238E27FC236}">
                    <a16:creationId xmlns:a16="http://schemas.microsoft.com/office/drawing/2014/main" id="{D212BC41-4185-4582-9483-96B231C51A8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914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39;p9">
              <a:extLst>
                <a:ext uri="{FF2B5EF4-FFF2-40B4-BE49-F238E27FC236}">
                  <a16:creationId xmlns:a16="http://schemas.microsoft.com/office/drawing/2014/main" id="{8A0B9679-99A5-41AB-8D22-C702B19E3E70}"/>
                </a:ext>
              </a:extLst>
            </p:cNvPr>
            <p:cNvGrpSpPr/>
            <p:nvPr/>
          </p:nvGrpSpPr>
          <p:grpSpPr>
            <a:xfrm>
              <a:off x="614258" y="351651"/>
              <a:ext cx="5774027" cy="6518562"/>
              <a:chOff x="0" y="-38100"/>
              <a:chExt cx="670204" cy="756623"/>
            </a:xfrm>
          </p:grpSpPr>
          <p:sp>
            <p:nvSpPr>
              <p:cNvPr id="46" name="Google Shape;340;p9">
                <a:extLst>
                  <a:ext uri="{FF2B5EF4-FFF2-40B4-BE49-F238E27FC236}">
                    <a16:creationId xmlns:a16="http://schemas.microsoft.com/office/drawing/2014/main" id="{6F00F146-9A73-461D-8E8B-63E0C3E07A89}"/>
                  </a:ext>
                </a:extLst>
              </p:cNvPr>
              <p:cNvSpPr/>
              <p:nvPr/>
            </p:nvSpPr>
            <p:spPr>
              <a:xfrm>
                <a:off x="0" y="0"/>
                <a:ext cx="670204" cy="718523"/>
              </a:xfrm>
              <a:custGeom>
                <a:avLst/>
                <a:gdLst/>
                <a:ahLst/>
                <a:cxnLst/>
                <a:rect l="l" t="t" r="r" b="b"/>
                <a:pathLst>
                  <a:path w="670204" h="718523" extrusionOk="0">
                    <a:moveTo>
                      <a:pt x="0" y="0"/>
                    </a:moveTo>
                    <a:lnTo>
                      <a:pt x="670204" y="0"/>
                    </a:lnTo>
                    <a:lnTo>
                      <a:pt x="670204" y="718523"/>
                    </a:lnTo>
                    <a:lnTo>
                      <a:pt x="0" y="718523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Google Shape;341;p9">
                <a:extLst>
                  <a:ext uri="{FF2B5EF4-FFF2-40B4-BE49-F238E27FC236}">
                    <a16:creationId xmlns:a16="http://schemas.microsoft.com/office/drawing/2014/main" id="{A6032881-82A4-4FD6-92A0-54FA875C02B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0204" cy="756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342;p9">
              <a:extLst>
                <a:ext uri="{FF2B5EF4-FFF2-40B4-BE49-F238E27FC236}">
                  <a16:creationId xmlns:a16="http://schemas.microsoft.com/office/drawing/2014/main" id="{AC285D9E-82CD-4876-BA43-090712F4B331}"/>
                </a:ext>
              </a:extLst>
            </p:cNvPr>
            <p:cNvGrpSpPr/>
            <p:nvPr/>
          </p:nvGrpSpPr>
          <p:grpSpPr>
            <a:xfrm>
              <a:off x="1228516" y="1013942"/>
              <a:ext cx="4545510" cy="5193982"/>
              <a:chOff x="0" y="-38100"/>
              <a:chExt cx="527607" cy="602877"/>
            </a:xfrm>
          </p:grpSpPr>
          <p:sp>
            <p:nvSpPr>
              <p:cNvPr id="44" name="Google Shape;343;p9">
                <a:extLst>
                  <a:ext uri="{FF2B5EF4-FFF2-40B4-BE49-F238E27FC236}">
                    <a16:creationId xmlns:a16="http://schemas.microsoft.com/office/drawing/2014/main" id="{92B6D119-9FF3-48E1-BD84-39D6F51DBD31}"/>
                  </a:ext>
                </a:extLst>
              </p:cNvPr>
              <p:cNvSpPr/>
              <p:nvPr/>
            </p:nvSpPr>
            <p:spPr>
              <a:xfrm>
                <a:off x="0" y="0"/>
                <a:ext cx="527607" cy="564777"/>
              </a:xfrm>
              <a:custGeom>
                <a:avLst/>
                <a:gdLst/>
                <a:ahLst/>
                <a:cxnLst/>
                <a:rect l="l" t="t" r="r" b="b"/>
                <a:pathLst>
                  <a:path w="527607" h="564777" extrusionOk="0">
                    <a:moveTo>
                      <a:pt x="0" y="0"/>
                    </a:moveTo>
                    <a:lnTo>
                      <a:pt x="527607" y="0"/>
                    </a:lnTo>
                    <a:lnTo>
                      <a:pt x="527607" y="564777"/>
                    </a:lnTo>
                    <a:lnTo>
                      <a:pt x="0" y="564777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Google Shape;344;p9">
                <a:extLst>
                  <a:ext uri="{FF2B5EF4-FFF2-40B4-BE49-F238E27FC236}">
                    <a16:creationId xmlns:a16="http://schemas.microsoft.com/office/drawing/2014/main" id="{C33835D5-8A34-4C0E-B423-967CCDA8DA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27607" cy="602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025" tIns="34025" rIns="34025" bIns="34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ED66EBF-CF80-4D07-A4EE-DD8FBBF2E76E}"/>
              </a:ext>
            </a:extLst>
          </p:cNvPr>
          <p:cNvSpPr/>
          <p:nvPr/>
        </p:nvSpPr>
        <p:spPr>
          <a:xfrm>
            <a:off x="1062800" y="5380827"/>
            <a:ext cx="3454360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Counseling is key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integrating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needs students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531B30C-A481-44CE-86BF-3CC1148094A8}"/>
              </a:ext>
            </a:extLst>
          </p:cNvPr>
          <p:cNvSpPr/>
          <p:nvPr/>
        </p:nvSpPr>
        <p:spPr>
          <a:xfrm>
            <a:off x="5832764" y="5380827"/>
            <a:ext cx="2510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Teachers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must act as catalysts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systemic change</a:t>
            </a:r>
            <a:endParaRPr lang="el-GR" sz="2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D3C935D-9860-4F2A-9844-08EA75B1EDC2}"/>
              </a:ext>
            </a:extLst>
          </p:cNvPr>
          <p:cNvSpPr/>
          <p:nvPr/>
        </p:nvSpPr>
        <p:spPr>
          <a:xfrm>
            <a:off x="10015062" y="5486400"/>
            <a:ext cx="3233032" cy="141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Need for specialized counseling embedded in schools</a:t>
            </a:r>
            <a:endParaRPr lang="el-GR" sz="2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BB727B4-2607-491F-A2A0-FF30E98E9003}"/>
              </a:ext>
            </a:extLst>
          </p:cNvPr>
          <p:cNvSpPr/>
          <p:nvPr/>
        </p:nvSpPr>
        <p:spPr>
          <a:xfrm>
            <a:off x="14369136" y="5380827"/>
            <a:ext cx="2674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Future: Empathetic and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culturally aware educational models</a:t>
            </a:r>
            <a:endParaRPr lang="el-G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 txBox="1"/>
          <p:nvPr/>
        </p:nvSpPr>
        <p:spPr>
          <a:xfrm>
            <a:off x="572203" y="3283526"/>
            <a:ext cx="1046987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A  concrete, evidence-based counseling model</a:t>
            </a:r>
            <a:endParaRPr lang="el-GR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Bridges theory and practical application</a:t>
            </a:r>
            <a:endParaRPr lang="el-GR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Emphasizes voices of students and families</a:t>
            </a:r>
            <a:endParaRPr lang="el-GR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Offers actionable strategies for schools and policymakers</a:t>
            </a:r>
            <a:endParaRPr lang="el-GR" sz="3600" dirty="0">
              <a:solidFill>
                <a:schemeClr val="bg1"/>
              </a:solidFill>
            </a:endParaRPr>
          </a:p>
          <a:p>
            <a:pPr marL="280671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9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0" y="1251584"/>
            <a:ext cx="83295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8000"/>
            </a:pPr>
            <a:r>
              <a:rPr lang="en-US" b="1" dirty="0"/>
              <a:t>Contributes </a:t>
            </a:r>
            <a:r>
              <a:rPr lang="en-US" sz="4800" b="1" dirty="0">
                <a:solidFill>
                  <a:schemeClr val="bg1"/>
                </a:solidFill>
              </a:rPr>
              <a:t>Contribution to the Field</a:t>
            </a:r>
            <a:endParaRPr sz="48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cxnSp>
        <p:nvCxnSpPr>
          <p:cNvPr id="365" name="Google Shape;365;p11"/>
          <p:cNvCxnSpPr/>
          <p:nvPr/>
        </p:nvCxnSpPr>
        <p:spPr>
          <a:xfrm>
            <a:off x="1028700" y="9035415"/>
            <a:ext cx="10952241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6" name="Google Shape;366;p11"/>
          <p:cNvGrpSpPr/>
          <p:nvPr/>
        </p:nvGrpSpPr>
        <p:grpSpPr>
          <a:xfrm>
            <a:off x="12337048" y="-1664456"/>
            <a:ext cx="3995466" cy="13169717"/>
            <a:chOff x="0" y="-594926"/>
            <a:chExt cx="5327289" cy="17559623"/>
          </a:xfrm>
        </p:grpSpPr>
        <p:grpSp>
          <p:nvGrpSpPr>
            <p:cNvPr id="367" name="Google Shape;367;p11"/>
            <p:cNvGrpSpPr/>
            <p:nvPr/>
          </p:nvGrpSpPr>
          <p:grpSpPr>
            <a:xfrm>
              <a:off x="0" y="-230650"/>
              <a:ext cx="5327289" cy="16622326"/>
              <a:chOff x="0" y="-47625"/>
              <a:chExt cx="315691" cy="985027"/>
            </a:xfrm>
          </p:grpSpPr>
          <p:sp>
            <p:nvSpPr>
              <p:cNvPr id="368" name="Google Shape;368;p11"/>
              <p:cNvSpPr/>
              <p:nvPr/>
            </p:nvSpPr>
            <p:spPr>
              <a:xfrm>
                <a:off x="0" y="0"/>
                <a:ext cx="315691" cy="937402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937402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937402"/>
                    </a:lnTo>
                    <a:lnTo>
                      <a:pt x="0" y="937402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9" name="Google Shape;369;p11"/>
              <p:cNvSpPr txBox="1"/>
              <p:nvPr/>
            </p:nvSpPr>
            <p:spPr>
              <a:xfrm>
                <a:off x="0" y="-47625"/>
                <a:ext cx="315691" cy="98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1"/>
            <p:cNvGrpSpPr/>
            <p:nvPr/>
          </p:nvGrpSpPr>
          <p:grpSpPr>
            <a:xfrm>
              <a:off x="345928" y="900908"/>
              <a:ext cx="4635433" cy="14463582"/>
              <a:chOff x="0" y="-47625"/>
              <a:chExt cx="315691" cy="985027"/>
            </a:xfrm>
          </p:grpSpPr>
          <p:sp>
            <p:nvSpPr>
              <p:cNvPr id="371" name="Google Shape;371;p11"/>
              <p:cNvSpPr/>
              <p:nvPr/>
            </p:nvSpPr>
            <p:spPr>
              <a:xfrm>
                <a:off x="0" y="0"/>
                <a:ext cx="315691" cy="937402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937402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937402"/>
                    </a:lnTo>
                    <a:lnTo>
                      <a:pt x="0" y="937402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2" name="Google Shape;372;p11"/>
              <p:cNvSpPr txBox="1"/>
              <p:nvPr/>
            </p:nvSpPr>
            <p:spPr>
              <a:xfrm>
                <a:off x="0" y="-47625"/>
                <a:ext cx="315691" cy="98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11"/>
            <p:cNvGrpSpPr/>
            <p:nvPr/>
          </p:nvGrpSpPr>
          <p:grpSpPr>
            <a:xfrm>
              <a:off x="691856" y="586892"/>
              <a:ext cx="3943577" cy="15195987"/>
              <a:chOff x="0" y="-47625"/>
              <a:chExt cx="315691" cy="1216469"/>
            </a:xfrm>
          </p:grpSpPr>
          <p:sp>
            <p:nvSpPr>
              <p:cNvPr id="374" name="Google Shape;374;p11"/>
              <p:cNvSpPr/>
              <p:nvPr/>
            </p:nvSpPr>
            <p:spPr>
              <a:xfrm>
                <a:off x="0" y="0"/>
                <a:ext cx="315691" cy="1168844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168844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168844"/>
                    </a:lnTo>
                    <a:lnTo>
                      <a:pt x="0" y="1168844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5" name="Google Shape;375;p11"/>
              <p:cNvSpPr txBox="1"/>
              <p:nvPr/>
            </p:nvSpPr>
            <p:spPr>
              <a:xfrm>
                <a:off x="0" y="-47625"/>
                <a:ext cx="315691" cy="121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>
              <a:off x="1037783" y="586892"/>
              <a:ext cx="3251722" cy="15195987"/>
              <a:chOff x="0" y="-47625"/>
              <a:chExt cx="260307" cy="1216469"/>
            </a:xfrm>
          </p:grpSpPr>
          <p:sp>
            <p:nvSpPr>
              <p:cNvPr id="377" name="Google Shape;377;p11"/>
              <p:cNvSpPr/>
              <p:nvPr/>
            </p:nvSpPr>
            <p:spPr>
              <a:xfrm>
                <a:off x="0" y="0"/>
                <a:ext cx="260307" cy="1168844"/>
              </a:xfrm>
              <a:custGeom>
                <a:avLst/>
                <a:gdLst/>
                <a:ahLst/>
                <a:cxnLst/>
                <a:rect l="l" t="t" r="r" b="b"/>
                <a:pathLst>
                  <a:path w="260307" h="1168844" extrusionOk="0">
                    <a:moveTo>
                      <a:pt x="0" y="0"/>
                    </a:moveTo>
                    <a:lnTo>
                      <a:pt x="260307" y="0"/>
                    </a:lnTo>
                    <a:lnTo>
                      <a:pt x="260307" y="1168844"/>
                    </a:lnTo>
                    <a:lnTo>
                      <a:pt x="0" y="1168844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8" name="Google Shape;378;p11"/>
              <p:cNvSpPr txBox="1"/>
              <p:nvPr/>
            </p:nvSpPr>
            <p:spPr>
              <a:xfrm>
                <a:off x="0" y="-47625"/>
                <a:ext cx="260307" cy="121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11"/>
            <p:cNvGrpSpPr/>
            <p:nvPr/>
          </p:nvGrpSpPr>
          <p:grpSpPr>
            <a:xfrm>
              <a:off x="1383711" y="-594926"/>
              <a:ext cx="2559866" cy="17559623"/>
              <a:chOff x="0" y="-47625"/>
              <a:chExt cx="204922" cy="1405683"/>
            </a:xfrm>
          </p:grpSpPr>
          <p:sp>
            <p:nvSpPr>
              <p:cNvPr id="380" name="Google Shape;380;p11"/>
              <p:cNvSpPr/>
              <p:nvPr/>
            </p:nvSpPr>
            <p:spPr>
              <a:xfrm>
                <a:off x="0" y="0"/>
                <a:ext cx="204922" cy="1358058"/>
              </a:xfrm>
              <a:custGeom>
                <a:avLst/>
                <a:gdLst/>
                <a:ahLst/>
                <a:cxnLst/>
                <a:rect l="l" t="t" r="r" b="b"/>
                <a:pathLst>
                  <a:path w="204922" h="1358058" extrusionOk="0">
                    <a:moveTo>
                      <a:pt x="0" y="0"/>
                    </a:moveTo>
                    <a:lnTo>
                      <a:pt x="204922" y="0"/>
                    </a:lnTo>
                    <a:lnTo>
                      <a:pt x="204922" y="1358058"/>
                    </a:lnTo>
                    <a:lnTo>
                      <a:pt x="0" y="1358058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1" name="Google Shape;381;p11"/>
              <p:cNvSpPr txBox="1"/>
              <p:nvPr/>
            </p:nvSpPr>
            <p:spPr>
              <a:xfrm>
                <a:off x="0" y="-47625"/>
                <a:ext cx="204922" cy="140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11"/>
          <p:cNvSpPr/>
          <p:nvPr/>
        </p:nvSpPr>
        <p:spPr>
          <a:xfrm>
            <a:off x="13277036" y="0"/>
            <a:ext cx="5010970" cy="10287000"/>
          </a:xfrm>
          <a:custGeom>
            <a:avLst/>
            <a:gdLst/>
            <a:ahLst/>
            <a:cxnLst/>
            <a:rect l="l" t="t" r="r" b="b"/>
            <a:pathLst>
              <a:path w="776330" h="1593725" extrusionOk="0">
                <a:moveTo>
                  <a:pt x="0" y="0"/>
                </a:moveTo>
                <a:lnTo>
                  <a:pt x="776330" y="0"/>
                </a:lnTo>
                <a:lnTo>
                  <a:pt x="776330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46277" r="-61234"/>
            </a:stretch>
          </a:blipFill>
          <a:ln>
            <a:noFill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"/>
          <p:cNvSpPr txBox="1"/>
          <p:nvPr/>
        </p:nvSpPr>
        <p:spPr>
          <a:xfrm>
            <a:off x="554182" y="4056019"/>
            <a:ext cx="971203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Continue research in inclusive vocational guidance</a:t>
            </a:r>
            <a:endParaRPr lang="el-GR" sz="3200" dirty="0">
              <a:solidFill>
                <a:schemeClr val="bg1"/>
              </a:solidFill>
            </a:endParaRPr>
          </a:p>
          <a:p>
            <a:pPr lvl="0"/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Develop teacher training programs</a:t>
            </a:r>
            <a:endParaRPr lang="el-GR" sz="3200" dirty="0">
              <a:solidFill>
                <a:schemeClr val="bg1"/>
              </a:solidFill>
            </a:endParaRPr>
          </a:p>
          <a:p>
            <a:pPr lvl="0"/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Advocate in policy spaces for inclusive education systems</a:t>
            </a:r>
            <a:endParaRPr lang="el-GR" sz="3200" dirty="0">
              <a:solidFill>
                <a:schemeClr val="bg1"/>
              </a:solidFill>
            </a:endParaRPr>
          </a:p>
          <a:p>
            <a:pPr lvl="0"/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Build networks between schools, communities, and institutions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/>
          </a:p>
        </p:txBody>
      </p:sp>
      <p:sp>
        <p:nvSpPr>
          <p:cNvPr id="388" name="Google Shape;388;p12"/>
          <p:cNvSpPr txBox="1"/>
          <p:nvPr/>
        </p:nvSpPr>
        <p:spPr>
          <a:xfrm>
            <a:off x="1028700" y="1171575"/>
            <a:ext cx="772291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Setting future plans and inspiration</a:t>
            </a:r>
            <a:r>
              <a:rPr lang="en-US" sz="60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10879614" y="1486990"/>
            <a:ext cx="5919553" cy="6839820"/>
          </a:xfrm>
          <a:custGeom>
            <a:avLst/>
            <a:gdLst/>
            <a:ahLst/>
            <a:cxnLst/>
            <a:rect l="l" t="t" r="r" b="b"/>
            <a:pathLst>
              <a:path w="5919553" h="6839820" extrusionOk="0">
                <a:moveTo>
                  <a:pt x="0" y="0"/>
                </a:moveTo>
                <a:lnTo>
                  <a:pt x="5919553" y="0"/>
                </a:lnTo>
                <a:lnTo>
                  <a:pt x="5919553" y="6839820"/>
                </a:lnTo>
                <a:lnTo>
                  <a:pt x="0" y="683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/>
          </a:p>
        </p:txBody>
      </p:sp>
      <p:cxnSp>
        <p:nvCxnSpPr>
          <p:cNvPr id="390" name="Google Shape;390;p12"/>
          <p:cNvCxnSpPr/>
          <p:nvPr/>
        </p:nvCxnSpPr>
        <p:spPr>
          <a:xfrm>
            <a:off x="1028700" y="9035415"/>
            <a:ext cx="1623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1" name="Google Shape;391;p12"/>
          <p:cNvGrpSpPr/>
          <p:nvPr/>
        </p:nvGrpSpPr>
        <p:grpSpPr>
          <a:xfrm rot="5400000">
            <a:off x="8003117" y="-930073"/>
            <a:ext cx="3995466" cy="25040868"/>
            <a:chOff x="0" y="-594926"/>
            <a:chExt cx="5327289" cy="33387823"/>
          </a:xfrm>
        </p:grpSpPr>
        <p:grpSp>
          <p:nvGrpSpPr>
            <p:cNvPr id="392" name="Google Shape;392;p12"/>
            <p:cNvGrpSpPr/>
            <p:nvPr/>
          </p:nvGrpSpPr>
          <p:grpSpPr>
            <a:xfrm>
              <a:off x="0" y="303984"/>
              <a:ext cx="5327289" cy="31381257"/>
              <a:chOff x="0" y="-47625"/>
              <a:chExt cx="315691" cy="1859630"/>
            </a:xfrm>
          </p:grpSpPr>
          <p:sp>
            <p:nvSpPr>
              <p:cNvPr id="393" name="Google Shape;393;p12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4" name="Google Shape;394;p12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2"/>
            <p:cNvGrpSpPr/>
            <p:nvPr/>
          </p:nvGrpSpPr>
          <p:grpSpPr>
            <a:xfrm>
              <a:off x="345928" y="2393915"/>
              <a:ext cx="4635433" cy="27305769"/>
              <a:chOff x="0" y="-47625"/>
              <a:chExt cx="315691" cy="1859630"/>
            </a:xfrm>
          </p:grpSpPr>
          <p:sp>
            <p:nvSpPr>
              <p:cNvPr id="396" name="Google Shape;396;p12"/>
              <p:cNvSpPr/>
              <p:nvPr/>
            </p:nvSpPr>
            <p:spPr>
              <a:xfrm>
                <a:off x="0" y="0"/>
                <a:ext cx="315691" cy="181200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81200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812005"/>
                    </a:lnTo>
                    <a:lnTo>
                      <a:pt x="0" y="181200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7" name="Google Shape;397;p12"/>
              <p:cNvSpPr txBox="1"/>
              <p:nvPr/>
            </p:nvSpPr>
            <p:spPr>
              <a:xfrm>
                <a:off x="0" y="-47625"/>
                <a:ext cx="315691" cy="185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12"/>
            <p:cNvGrpSpPr/>
            <p:nvPr/>
          </p:nvGrpSpPr>
          <p:grpSpPr>
            <a:xfrm>
              <a:off x="691856" y="1689538"/>
              <a:ext cx="3943577" cy="28818895"/>
              <a:chOff x="0" y="-47625"/>
              <a:chExt cx="315691" cy="2307010"/>
            </a:xfrm>
          </p:grpSpPr>
          <p:sp>
            <p:nvSpPr>
              <p:cNvPr id="399" name="Google Shape;399;p12"/>
              <p:cNvSpPr/>
              <p:nvPr/>
            </p:nvSpPr>
            <p:spPr>
              <a:xfrm>
                <a:off x="0" y="0"/>
                <a:ext cx="315691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2259385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0" name="Google Shape;400;p12"/>
              <p:cNvSpPr txBox="1"/>
              <p:nvPr/>
            </p:nvSpPr>
            <p:spPr>
              <a:xfrm>
                <a:off x="0" y="-47625"/>
                <a:ext cx="315691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12"/>
            <p:cNvGrpSpPr/>
            <p:nvPr/>
          </p:nvGrpSpPr>
          <p:grpSpPr>
            <a:xfrm>
              <a:off x="1037783" y="1689538"/>
              <a:ext cx="3251722" cy="28818895"/>
              <a:chOff x="0" y="-47625"/>
              <a:chExt cx="260307" cy="2307010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0" y="0"/>
                <a:ext cx="260307" cy="2259385"/>
              </a:xfrm>
              <a:custGeom>
                <a:avLst/>
                <a:gdLst/>
                <a:ahLst/>
                <a:cxnLst/>
                <a:rect l="l" t="t" r="r" b="b"/>
                <a:pathLst>
                  <a:path w="260307" h="2259385" extrusionOk="0">
                    <a:moveTo>
                      <a:pt x="0" y="0"/>
                    </a:moveTo>
                    <a:lnTo>
                      <a:pt x="260307" y="0"/>
                    </a:lnTo>
                    <a:lnTo>
                      <a:pt x="260307" y="2259385"/>
                    </a:lnTo>
                    <a:lnTo>
                      <a:pt x="0" y="2259385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3" name="Google Shape;403;p12"/>
              <p:cNvSpPr txBox="1"/>
              <p:nvPr/>
            </p:nvSpPr>
            <p:spPr>
              <a:xfrm>
                <a:off x="0" y="-47625"/>
                <a:ext cx="260307" cy="2307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2"/>
            <p:cNvGrpSpPr/>
            <p:nvPr/>
          </p:nvGrpSpPr>
          <p:grpSpPr>
            <a:xfrm>
              <a:off x="1383711" y="-594926"/>
              <a:ext cx="2559866" cy="33387823"/>
              <a:chOff x="0" y="-47625"/>
              <a:chExt cx="204922" cy="2672761"/>
            </a:xfrm>
          </p:grpSpPr>
          <p:sp>
            <p:nvSpPr>
              <p:cNvPr id="405" name="Google Shape;405;p12"/>
              <p:cNvSpPr/>
              <p:nvPr/>
            </p:nvSpPr>
            <p:spPr>
              <a:xfrm>
                <a:off x="0" y="0"/>
                <a:ext cx="204922" cy="2625136"/>
              </a:xfrm>
              <a:custGeom>
                <a:avLst/>
                <a:gdLst/>
                <a:ahLst/>
                <a:cxnLst/>
                <a:rect l="l" t="t" r="r" b="b"/>
                <a:pathLst>
                  <a:path w="204922" h="2625136" extrusionOk="0">
                    <a:moveTo>
                      <a:pt x="0" y="0"/>
                    </a:moveTo>
                    <a:lnTo>
                      <a:pt x="204922" y="0"/>
                    </a:lnTo>
                    <a:lnTo>
                      <a:pt x="204922" y="2625136"/>
                    </a:lnTo>
                    <a:lnTo>
                      <a:pt x="0" y="2625136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6" name="Google Shape;406;p12"/>
              <p:cNvSpPr txBox="1"/>
              <p:nvPr/>
            </p:nvSpPr>
            <p:spPr>
              <a:xfrm>
                <a:off x="0" y="-47625"/>
                <a:ext cx="204922" cy="2672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/>
        </p:nvSpPr>
        <p:spPr>
          <a:xfrm>
            <a:off x="581891" y="1872979"/>
            <a:ext cx="97258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Final Reflection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581891" y="4049491"/>
            <a:ext cx="1252121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PhD journey: more than an academic achievement</a:t>
            </a:r>
            <a:endParaRPr lang="el-GR" sz="3600" dirty="0">
              <a:solidFill>
                <a:schemeClr val="bg1"/>
              </a:solidFill>
            </a:endParaRPr>
          </a:p>
          <a:p>
            <a:pPr lvl="0"/>
            <a:endParaRPr lang="el-GR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Growth into a lifelong advocate for vulnerable populations</a:t>
            </a:r>
            <a:endParaRPr lang="el-GR" sz="3600" dirty="0">
              <a:solidFill>
                <a:schemeClr val="bg1"/>
              </a:solidFill>
            </a:endParaRPr>
          </a:p>
          <a:p>
            <a:pPr lvl="0"/>
            <a:endParaRPr lang="el-GR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Commitment to systemic, transformative educational equity</a:t>
            </a:r>
            <a:endParaRPr lang="el-GR" sz="3600" dirty="0">
              <a:solidFill>
                <a:schemeClr val="bg1"/>
              </a:solidFill>
            </a:endParaRPr>
          </a:p>
          <a:p>
            <a:pPr lvl="0"/>
            <a:endParaRPr lang="el-GR" sz="36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A journey that has just begun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1069715" y="8793158"/>
            <a:ext cx="2033387" cy="24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r>
              <a:rPr lang="en-US"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years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/>
          <p:nvPr/>
        </p:nvSpPr>
        <p:spPr>
          <a:xfrm rot="-5400000">
            <a:off x="6110945" y="5045751"/>
            <a:ext cx="2033387" cy="24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r>
              <a:rPr lang="en-US"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6"/>
          <p:cNvCxnSpPr/>
          <p:nvPr/>
        </p:nvCxnSpPr>
        <p:spPr>
          <a:xfrm>
            <a:off x="1028700" y="9244013"/>
            <a:ext cx="4970318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4" name="Google Shape;224;p6"/>
          <p:cNvGrpSpPr/>
          <p:nvPr/>
        </p:nvGrpSpPr>
        <p:grpSpPr>
          <a:xfrm>
            <a:off x="17538063" y="-1664456"/>
            <a:ext cx="3995466" cy="13169717"/>
            <a:chOff x="0" y="-594926"/>
            <a:chExt cx="5327289" cy="17559623"/>
          </a:xfrm>
        </p:grpSpPr>
        <p:grpSp>
          <p:nvGrpSpPr>
            <p:cNvPr id="225" name="Google Shape;225;p6"/>
            <p:cNvGrpSpPr/>
            <p:nvPr/>
          </p:nvGrpSpPr>
          <p:grpSpPr>
            <a:xfrm>
              <a:off x="0" y="-230650"/>
              <a:ext cx="5327289" cy="16622326"/>
              <a:chOff x="0" y="-47625"/>
              <a:chExt cx="315691" cy="985027"/>
            </a:xfrm>
          </p:grpSpPr>
          <p:sp>
            <p:nvSpPr>
              <p:cNvPr id="226" name="Google Shape;226;p6"/>
              <p:cNvSpPr/>
              <p:nvPr/>
            </p:nvSpPr>
            <p:spPr>
              <a:xfrm>
                <a:off x="0" y="0"/>
                <a:ext cx="315691" cy="937402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937402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937402"/>
                    </a:lnTo>
                    <a:lnTo>
                      <a:pt x="0" y="937402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20000"/>
                    </a:srgbClr>
                  </a:gs>
                  <a:gs pos="100000">
                    <a:srgbClr val="E0058B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Google Shape;227;p6"/>
              <p:cNvSpPr txBox="1"/>
              <p:nvPr/>
            </p:nvSpPr>
            <p:spPr>
              <a:xfrm>
                <a:off x="0" y="-47625"/>
                <a:ext cx="315691" cy="98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6"/>
            <p:cNvGrpSpPr/>
            <p:nvPr/>
          </p:nvGrpSpPr>
          <p:grpSpPr>
            <a:xfrm>
              <a:off x="345928" y="900908"/>
              <a:ext cx="4635433" cy="14463582"/>
              <a:chOff x="0" y="-47625"/>
              <a:chExt cx="315691" cy="985027"/>
            </a:xfrm>
          </p:grpSpPr>
          <p:sp>
            <p:nvSpPr>
              <p:cNvPr id="229" name="Google Shape;229;p6"/>
              <p:cNvSpPr/>
              <p:nvPr/>
            </p:nvSpPr>
            <p:spPr>
              <a:xfrm>
                <a:off x="0" y="0"/>
                <a:ext cx="315691" cy="937402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937402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937402"/>
                    </a:lnTo>
                    <a:lnTo>
                      <a:pt x="0" y="937402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40000"/>
                    </a:srgbClr>
                  </a:gs>
                  <a:gs pos="100000">
                    <a:srgbClr val="E0058B">
                      <a:alpha val="4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Google Shape;230;p6"/>
              <p:cNvSpPr txBox="1"/>
              <p:nvPr/>
            </p:nvSpPr>
            <p:spPr>
              <a:xfrm>
                <a:off x="0" y="-47625"/>
                <a:ext cx="315691" cy="985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6"/>
            <p:cNvGrpSpPr/>
            <p:nvPr/>
          </p:nvGrpSpPr>
          <p:grpSpPr>
            <a:xfrm>
              <a:off x="691856" y="586892"/>
              <a:ext cx="3943577" cy="15195987"/>
              <a:chOff x="0" y="-47625"/>
              <a:chExt cx="315691" cy="1216469"/>
            </a:xfrm>
          </p:grpSpPr>
          <p:sp>
            <p:nvSpPr>
              <p:cNvPr id="232" name="Google Shape;232;p6"/>
              <p:cNvSpPr/>
              <p:nvPr/>
            </p:nvSpPr>
            <p:spPr>
              <a:xfrm>
                <a:off x="0" y="0"/>
                <a:ext cx="315691" cy="1168844"/>
              </a:xfrm>
              <a:custGeom>
                <a:avLst/>
                <a:gdLst/>
                <a:ahLst/>
                <a:cxnLst/>
                <a:rect l="l" t="t" r="r" b="b"/>
                <a:pathLst>
                  <a:path w="315691" h="1168844" extrusionOk="0">
                    <a:moveTo>
                      <a:pt x="0" y="0"/>
                    </a:moveTo>
                    <a:lnTo>
                      <a:pt x="315691" y="0"/>
                    </a:lnTo>
                    <a:lnTo>
                      <a:pt x="315691" y="1168844"/>
                    </a:lnTo>
                    <a:lnTo>
                      <a:pt x="0" y="1168844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60000"/>
                    </a:srgbClr>
                  </a:gs>
                  <a:gs pos="100000">
                    <a:srgbClr val="E0058B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Google Shape;233;p6"/>
              <p:cNvSpPr txBox="1"/>
              <p:nvPr/>
            </p:nvSpPr>
            <p:spPr>
              <a:xfrm>
                <a:off x="0" y="-47625"/>
                <a:ext cx="315691" cy="121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6"/>
            <p:cNvGrpSpPr/>
            <p:nvPr/>
          </p:nvGrpSpPr>
          <p:grpSpPr>
            <a:xfrm>
              <a:off x="1037783" y="586892"/>
              <a:ext cx="3251722" cy="15195987"/>
              <a:chOff x="0" y="-47625"/>
              <a:chExt cx="260307" cy="1216469"/>
            </a:xfrm>
          </p:grpSpPr>
          <p:sp>
            <p:nvSpPr>
              <p:cNvPr id="235" name="Google Shape;235;p6"/>
              <p:cNvSpPr/>
              <p:nvPr/>
            </p:nvSpPr>
            <p:spPr>
              <a:xfrm>
                <a:off x="0" y="0"/>
                <a:ext cx="260307" cy="1168844"/>
              </a:xfrm>
              <a:custGeom>
                <a:avLst/>
                <a:gdLst/>
                <a:ahLst/>
                <a:cxnLst/>
                <a:rect l="l" t="t" r="r" b="b"/>
                <a:pathLst>
                  <a:path w="260307" h="1168844" extrusionOk="0">
                    <a:moveTo>
                      <a:pt x="0" y="0"/>
                    </a:moveTo>
                    <a:lnTo>
                      <a:pt x="260307" y="0"/>
                    </a:lnTo>
                    <a:lnTo>
                      <a:pt x="260307" y="1168844"/>
                    </a:lnTo>
                    <a:lnTo>
                      <a:pt x="0" y="1168844"/>
                    </a:lnTo>
                    <a:close/>
                  </a:path>
                </a:pathLst>
              </a:custGeom>
              <a:gradFill>
                <a:gsLst>
                  <a:gs pos="0">
                    <a:srgbClr val="FB861A">
                      <a:alpha val="80000"/>
                    </a:srgbClr>
                  </a:gs>
                  <a:gs pos="100000">
                    <a:srgbClr val="E0058B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Google Shape;236;p6"/>
              <p:cNvSpPr txBox="1"/>
              <p:nvPr/>
            </p:nvSpPr>
            <p:spPr>
              <a:xfrm>
                <a:off x="0" y="-47625"/>
                <a:ext cx="260307" cy="121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1383711" y="-594926"/>
              <a:ext cx="2559866" cy="17559623"/>
              <a:chOff x="0" y="-47625"/>
              <a:chExt cx="204922" cy="1405683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0" y="0"/>
                <a:ext cx="204922" cy="1358058"/>
              </a:xfrm>
              <a:custGeom>
                <a:avLst/>
                <a:gdLst/>
                <a:ahLst/>
                <a:cxnLst/>
                <a:rect l="l" t="t" r="r" b="b"/>
                <a:pathLst>
                  <a:path w="204922" h="1358058" extrusionOk="0">
                    <a:moveTo>
                      <a:pt x="0" y="0"/>
                    </a:moveTo>
                    <a:lnTo>
                      <a:pt x="204922" y="0"/>
                    </a:lnTo>
                    <a:lnTo>
                      <a:pt x="204922" y="1358058"/>
                    </a:lnTo>
                    <a:lnTo>
                      <a:pt x="0" y="1358058"/>
                    </a:lnTo>
                    <a:close/>
                  </a:path>
                </a:pathLst>
              </a:custGeom>
              <a:gradFill>
                <a:gsLst>
                  <a:gs pos="0">
                    <a:srgbClr val="FB861A"/>
                  </a:gs>
                  <a:gs pos="100000">
                    <a:srgbClr val="E0058B"/>
                  </a:gs>
                </a:gsLst>
                <a:lin ang="5400000" scaled="0"/>
              </a:gradFill>
              <a:ln>
                <a:noFill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Google Shape;239;p6"/>
              <p:cNvSpPr txBox="1"/>
              <p:nvPr/>
            </p:nvSpPr>
            <p:spPr>
              <a:xfrm>
                <a:off x="0" y="-47625"/>
                <a:ext cx="204922" cy="140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6575" tIns="56575" rIns="56575" bIns="56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AutoShape 2" descr="Inspirational Women That Shaped How We Travel Today | Allianz Assistance">
            <a:extLst>
              <a:ext uri="{FF2B5EF4-FFF2-40B4-BE49-F238E27FC236}">
                <a16:creationId xmlns:a16="http://schemas.microsoft.com/office/drawing/2014/main" id="{161B3679-FFD9-40FF-BA99-51451A944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37802" y="49079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/>
          <p:nvPr/>
        </p:nvSpPr>
        <p:spPr>
          <a:xfrm>
            <a:off x="476519" y="3296992"/>
            <a:ext cx="925991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6399"/>
            </a:pPr>
            <a:r>
              <a:rPr lang="en-US" sz="4800" b="1" dirty="0">
                <a:solidFill>
                  <a:schemeClr val="bg1"/>
                </a:solidFill>
              </a:rPr>
              <a:t>“ It</a:t>
            </a:r>
            <a:r>
              <a:rPr lang="el-GR" sz="4800" dirty="0"/>
              <a:t>"</a:t>
            </a:r>
            <a:r>
              <a:rPr lang="en-US" sz="4800" b="1" dirty="0">
                <a:solidFill>
                  <a:schemeClr val="bg1"/>
                </a:solidFill>
              </a:rPr>
              <a:t>always seems impossible </a:t>
            </a:r>
            <a:r>
              <a:rPr lang="el-GR" sz="4800" b="1" dirty="0">
                <a:solidFill>
                  <a:schemeClr val="bg1"/>
                </a:solidFill>
              </a:rPr>
              <a:t>  </a:t>
            </a:r>
            <a:endParaRPr lang="en-US" sz="4800" b="1" dirty="0">
              <a:solidFill>
                <a:schemeClr val="bg1"/>
              </a:solidFill>
            </a:endParaRPr>
          </a:p>
          <a:p>
            <a:pPr lvl="0">
              <a:buSzPts val="6399"/>
            </a:pPr>
            <a:r>
              <a:rPr lang="el-GR" sz="4800" b="1" dirty="0">
                <a:solidFill>
                  <a:schemeClr val="bg1"/>
                </a:solidFill>
              </a:rPr>
              <a:t>  </a:t>
            </a:r>
            <a:r>
              <a:rPr lang="en-US" sz="4800" b="1" dirty="0">
                <a:solidFill>
                  <a:schemeClr val="bg1"/>
                </a:solidFill>
              </a:rPr>
              <a:t> until it's done.”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— Nelson Mandela</a:t>
            </a:r>
          </a:p>
        </p:txBody>
      </p:sp>
      <p:pic>
        <p:nvPicPr>
          <p:cNvPr id="1026" name="Picture 2" descr="Graduation Cap With Books Stock Photo - Download Image Now - Book,  Mortarboard, Achievement - iStock">
            <a:extLst>
              <a:ext uri="{FF2B5EF4-FFF2-40B4-BE49-F238E27FC236}">
                <a16:creationId xmlns:a16="http://schemas.microsoft.com/office/drawing/2014/main" id="{EC3FEECB-92DE-49F2-81B5-34F07EF4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203201"/>
            <a:ext cx="7358743" cy="98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322</Words>
  <Application>Microsoft Office PowerPoint</Application>
  <PresentationFormat>Personalizado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DM Sans</vt:lpstr>
      <vt:lpstr>Wingdings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Ramón Ruiz</cp:lastModifiedBy>
  <cp:revision>34</cp:revision>
  <dcterms:modified xsi:type="dcterms:W3CDTF">2025-07-07T16:06:19Z</dcterms:modified>
</cp:coreProperties>
</file>